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58" r:id="rId2"/>
    <p:sldId id="310" r:id="rId3"/>
    <p:sldId id="312" r:id="rId4"/>
    <p:sldId id="311" r:id="rId5"/>
    <p:sldId id="313" r:id="rId6"/>
    <p:sldId id="314" r:id="rId7"/>
  </p:sldIdLst>
  <p:sldSz cx="9144000" cy="6858000" type="screen4x3"/>
  <p:notesSz cx="6810375" cy="9942513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83D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44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7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7636" y="0"/>
            <a:ext cx="2951163" cy="497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6125"/>
            <a:ext cx="4968875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2694"/>
            <a:ext cx="5448300" cy="4474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3662"/>
            <a:ext cx="2951163" cy="497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7636" y="9443662"/>
            <a:ext cx="2951163" cy="497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2CEF33C-D8EF-4DF8-980E-63BD768FB72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5865813"/>
          </a:xfrm>
          <a:prstGeom prst="rect">
            <a:avLst/>
          </a:prstGeom>
          <a:solidFill>
            <a:srgbClr val="0083D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i-FI"/>
          </a:p>
        </p:txBody>
      </p:sp>
      <p:pic>
        <p:nvPicPr>
          <p:cNvPr id="5" name="Picture 9" descr="TEMPOWERPOINT kansi 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768975"/>
            <a:ext cx="9144000" cy="78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1989138"/>
            <a:ext cx="7772400" cy="1727200"/>
          </a:xfrm>
        </p:spPr>
        <p:txBody>
          <a:bodyPr/>
          <a:lstStyle>
            <a:lvl1pPr algn="ctr">
              <a:defRPr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02100"/>
            <a:ext cx="6400800" cy="1271588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fi-FI"/>
              <a:t>01.01.2008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04A3DED-D435-4872-B13D-05BCC18E257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01.01.2008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249E88-B68E-4568-BE0B-A1310CAA7BB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715125" y="133350"/>
            <a:ext cx="2105025" cy="552767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395288" y="133350"/>
            <a:ext cx="6167437" cy="552767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01.01.2008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B164CE-CF75-47A1-B048-3BBC9769F89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01.01.2008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D8102-CDB4-4F39-B0E0-77A8C18B183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01.01.2008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2D6D3E-0F18-4628-9294-C1CA8604E7D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395288" y="1123950"/>
            <a:ext cx="4135437" cy="4537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83125" y="1123950"/>
            <a:ext cx="4137025" cy="4537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01.01.2008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F0F467-BC7F-48CB-A439-DFD40639F01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01.01.2008</a:t>
            </a:r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3E8939-E8E8-457B-AA27-0C934F09111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01.01.2008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635565-D0EA-4F18-AADE-E948CC317E6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01.01.2008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C5D48A-6417-4E7B-A4D5-5517A473ECA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01.01.2008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F1B39E-52A7-4B72-ADA3-6D58E851B78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01.01.2008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B29F36-6E2A-4FAF-AC6B-7BC4A108516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0" y="6426200"/>
            <a:ext cx="9144000" cy="431800"/>
          </a:xfrm>
          <a:prstGeom prst="rect">
            <a:avLst/>
          </a:prstGeom>
          <a:solidFill>
            <a:srgbClr val="0083D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i-FI"/>
          </a:p>
        </p:txBody>
      </p:sp>
      <p:pic>
        <p:nvPicPr>
          <p:cNvPr id="2051" name="Picture 8" descr="TEMPOWERPOINT_sivu_sininen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5768975"/>
            <a:ext cx="914400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350"/>
            <a:ext cx="8424862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123950"/>
            <a:ext cx="8424862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32675" y="6616700"/>
            <a:ext cx="1090613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fi-FI"/>
              <a:t>01.01.2008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3513" y="6616700"/>
            <a:ext cx="2895600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32813" y="6616700"/>
            <a:ext cx="477837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89F4EE2-D7DB-4E26-8041-4D2BB529188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265113" indent="-265113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  <a:ea typeface="+mn-ea"/>
          <a:cs typeface="+mn-cs"/>
        </a:defRPr>
      </a:lvl1pPr>
      <a:lvl2pPr marL="717550" indent="-179388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2pPr>
      <a:lvl3pPr marL="1076325" indent="-179388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3pPr>
      <a:lvl4pPr marL="1435100" indent="-179388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4pPr>
      <a:lvl5pPr marL="1793875" indent="-179388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5pPr>
      <a:lvl6pPr marL="2251075" indent="-179388" algn="l" rtl="0" fontAlgn="base">
        <a:lnSpc>
          <a:spcPct val="90000"/>
        </a:lnSpc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6pPr>
      <a:lvl7pPr marL="2708275" indent="-179388" algn="l" rtl="0" fontAlgn="base">
        <a:lnSpc>
          <a:spcPct val="90000"/>
        </a:lnSpc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7pPr>
      <a:lvl8pPr marL="3165475" indent="-179388" algn="l" rtl="0" fontAlgn="base">
        <a:lnSpc>
          <a:spcPct val="90000"/>
        </a:lnSpc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8pPr>
      <a:lvl9pPr marL="3622675" indent="-179388" algn="l" rtl="0" fontAlgn="base">
        <a:lnSpc>
          <a:spcPct val="90000"/>
        </a:lnSpc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fi-FI" sz="2800" dirty="0" smtClean="0"/>
              <a:t>Työ- </a:t>
            </a:r>
            <a:r>
              <a:rPr lang="fi-FI" sz="2800" smtClean="0"/>
              <a:t>ja elinkeinoministeriön katsaus</a:t>
            </a:r>
            <a:endParaRPr lang="fi-FI" sz="2800" dirty="0" smtClean="0"/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fi-FI" dirty="0" smtClean="0"/>
          </a:p>
          <a:p>
            <a:pPr eaLnBrk="1" hangingPunct="1"/>
            <a:endParaRPr lang="fi-FI" dirty="0" smtClean="0"/>
          </a:p>
          <a:p>
            <a:pPr eaLnBrk="1" hangingPunct="1"/>
            <a:r>
              <a:rPr lang="fi-FI" sz="1400" dirty="0" smtClean="0"/>
              <a:t>Kaivosylitarkastaja Riikka Aaltonen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Kulunut vuosi</a:t>
            </a:r>
          </a:p>
          <a:p>
            <a:endParaRPr lang="fi-FI" dirty="0" smtClean="0"/>
          </a:p>
          <a:p>
            <a:r>
              <a:rPr lang="fi-FI" dirty="0" err="1" smtClean="0"/>
              <a:t>TEMin</a:t>
            </a:r>
            <a:r>
              <a:rPr lang="fi-FI" dirty="0" smtClean="0"/>
              <a:t> satsaukset kaivosalaan</a:t>
            </a:r>
          </a:p>
          <a:p>
            <a:pPr lvl="1"/>
            <a:r>
              <a:rPr lang="fi-FI" dirty="0" smtClean="0"/>
              <a:t>Resurssit</a:t>
            </a:r>
          </a:p>
          <a:p>
            <a:pPr lvl="1"/>
            <a:r>
              <a:rPr lang="fi-FI" dirty="0" smtClean="0"/>
              <a:t>Kansainväliset kuviot</a:t>
            </a:r>
          </a:p>
          <a:p>
            <a:pPr lvl="1"/>
            <a:r>
              <a:rPr lang="fi-FI" dirty="0" smtClean="0"/>
              <a:t>Kestävä kaivannaisteollisuus </a:t>
            </a:r>
          </a:p>
          <a:p>
            <a:pPr lvl="1"/>
            <a:r>
              <a:rPr lang="fi-FI" dirty="0" smtClean="0"/>
              <a:t>Yhteiskuntavastuu</a:t>
            </a:r>
          </a:p>
          <a:p>
            <a:pPr lvl="1"/>
            <a:endParaRPr lang="fi-FI" dirty="0" smtClean="0"/>
          </a:p>
          <a:p>
            <a:r>
              <a:rPr lang="fi-FI" dirty="0" smtClean="0"/>
              <a:t>Kaivoslaki</a:t>
            </a:r>
          </a:p>
          <a:p>
            <a:pPr lvl="1"/>
            <a:r>
              <a:rPr lang="fi-FI" dirty="0" smtClean="0"/>
              <a:t>Kaivosasetus</a:t>
            </a:r>
          </a:p>
          <a:p>
            <a:pPr lvl="1"/>
            <a:r>
              <a:rPr lang="fi-FI" dirty="0" smtClean="0"/>
              <a:t>Lain soveltaminen - arviointi</a:t>
            </a:r>
          </a:p>
          <a:p>
            <a:pPr lvl="1"/>
            <a:endParaRPr lang="fi-FI" dirty="0" smtClean="0"/>
          </a:p>
          <a:p>
            <a:pPr lvl="1"/>
            <a:endParaRPr lang="fi-FI" dirty="0" smtClean="0"/>
          </a:p>
          <a:p>
            <a:pPr>
              <a:buNone/>
            </a:pPr>
            <a:endParaRPr lang="fi-F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Kulunut vuosi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Runsaasti yleistä keskustelua</a:t>
            </a:r>
          </a:p>
          <a:p>
            <a:pPr>
              <a:buNone/>
            </a:pPr>
            <a:endParaRPr lang="fi-FI" dirty="0" smtClean="0"/>
          </a:p>
          <a:p>
            <a:r>
              <a:rPr lang="fi-FI" dirty="0" smtClean="0"/>
              <a:t>Lupakäsittelyjonot</a:t>
            </a:r>
          </a:p>
          <a:p>
            <a:r>
              <a:rPr lang="fi-FI" dirty="0" smtClean="0"/>
              <a:t>Kaivosten ympäristöasiat</a:t>
            </a:r>
          </a:p>
          <a:p>
            <a:r>
              <a:rPr lang="fi-FI" dirty="0" smtClean="0"/>
              <a:t>Kaivosten turvallisuus</a:t>
            </a:r>
          </a:p>
          <a:p>
            <a:r>
              <a:rPr lang="fi-FI" dirty="0" smtClean="0"/>
              <a:t>Kaivosvero</a:t>
            </a:r>
          </a:p>
          <a:p>
            <a:r>
              <a:rPr lang="fi-FI" dirty="0" smtClean="0"/>
              <a:t>Kaivoslaki</a:t>
            </a:r>
          </a:p>
          <a:p>
            <a:r>
              <a:rPr lang="fi-FI" dirty="0" smtClean="0"/>
              <a:t>Ulkomaalaisomistus</a:t>
            </a:r>
          </a:p>
          <a:p>
            <a:r>
              <a:rPr lang="fi-FI" dirty="0" smtClean="0"/>
              <a:t>Kaivosten vesien käsittely</a:t>
            </a:r>
          </a:p>
          <a:p>
            <a:r>
              <a:rPr lang="fi-FI" dirty="0" smtClean="0"/>
              <a:t>Kaivoksia vai ei?</a:t>
            </a:r>
            <a:endParaRPr lang="fi-FI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TEMissä</a:t>
            </a:r>
            <a:r>
              <a:rPr lang="fi-FI" dirty="0" smtClean="0"/>
              <a:t> tapahtuu 1/3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Resurssit</a:t>
            </a:r>
          </a:p>
          <a:p>
            <a:pPr lvl="1"/>
            <a:r>
              <a:rPr lang="fi-FI" dirty="0" smtClean="0"/>
              <a:t>Kirsti Loukola-Ruskeeniemi 1.9. alkaen</a:t>
            </a:r>
          </a:p>
          <a:p>
            <a:pPr lvl="1"/>
            <a:r>
              <a:rPr lang="fi-FI" dirty="0" smtClean="0"/>
              <a:t>Maija Uusisuo 2.1.2013 alkaen</a:t>
            </a:r>
          </a:p>
          <a:p>
            <a:pPr lvl="1" indent="-717550">
              <a:buNone/>
            </a:pPr>
            <a:endParaRPr lang="fi-FI" dirty="0" smtClean="0"/>
          </a:p>
          <a:p>
            <a:pPr lvl="1" indent="-717550">
              <a:buNone/>
            </a:pPr>
            <a:r>
              <a:rPr lang="fi-FI" dirty="0" smtClean="0"/>
              <a:t>Kansainväliset kuviot</a:t>
            </a:r>
          </a:p>
          <a:p>
            <a:pPr lvl="1" indent="-174625"/>
            <a:r>
              <a:rPr lang="fi-FI" dirty="0" err="1" smtClean="0"/>
              <a:t>EUssa</a:t>
            </a:r>
            <a:r>
              <a:rPr lang="fi-FI" dirty="0" smtClean="0"/>
              <a:t> käynnissä tai käynnistymässä paljon raaka-aineisiin ja niiden saatavuuteen, kierrätykseen, korvaamiseen liittyviä hankkeita – Suomi mukana vaikuttamassa</a:t>
            </a:r>
          </a:p>
          <a:p>
            <a:pPr lvl="1" indent="-174625"/>
            <a:r>
              <a:rPr lang="fi-FI" dirty="0" smtClean="0"/>
              <a:t>Pohjoismaista yhteistyötä: koulutus, tutkimus, vaikuttaminen</a:t>
            </a:r>
          </a:p>
          <a:p>
            <a:pPr lvl="1" indent="-174625"/>
            <a:endParaRPr lang="fi-FI" dirty="0" smtClean="0"/>
          </a:p>
          <a:p>
            <a:pPr lvl="1" indent="-174625"/>
            <a:endParaRPr lang="fi-FI" dirty="0" smtClean="0"/>
          </a:p>
          <a:p>
            <a:pPr lvl="1" indent="-174625"/>
            <a:endParaRPr lang="fi-FI" dirty="0" smtClean="0"/>
          </a:p>
          <a:p>
            <a:pPr lvl="1"/>
            <a:endParaRPr lang="fi-FI" dirty="0" smtClean="0"/>
          </a:p>
          <a:p>
            <a:pPr lvl="1"/>
            <a:endParaRPr lang="fi-FI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TEMissä</a:t>
            </a:r>
            <a:r>
              <a:rPr lang="fi-FI" dirty="0" smtClean="0"/>
              <a:t> tapahtuu 2/3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79512" y="1123950"/>
            <a:ext cx="8856984" cy="4537075"/>
          </a:xfrm>
        </p:spPr>
        <p:txBody>
          <a:bodyPr/>
          <a:lstStyle/>
          <a:p>
            <a:pPr>
              <a:buNone/>
            </a:pPr>
            <a:r>
              <a:rPr lang="fi-FI" dirty="0" smtClean="0"/>
              <a:t>Kestävä kaivannaisteollisuus</a:t>
            </a:r>
          </a:p>
          <a:p>
            <a:pPr lvl="1"/>
            <a:r>
              <a:rPr lang="fi-FI" dirty="0" smtClean="0"/>
              <a:t>Suomi on vuonna 2030 kestävän kaivannaisteollisuuden edelläkävijä</a:t>
            </a:r>
          </a:p>
          <a:p>
            <a:pPr lvl="1"/>
            <a:r>
              <a:rPr lang="fi-FI" dirty="0" smtClean="0"/>
              <a:t>24.10.2012 korkean tason kutsuseminaari</a:t>
            </a:r>
          </a:p>
          <a:p>
            <a:pPr lvl="1"/>
            <a:r>
              <a:rPr lang="fi-FI" dirty="0" smtClean="0"/>
              <a:t>10 työryhmää</a:t>
            </a:r>
          </a:p>
          <a:p>
            <a:pPr lvl="1"/>
            <a:r>
              <a:rPr lang="fi-FI" dirty="0" smtClean="0"/>
              <a:t>29.4.2013 päätösseminaari</a:t>
            </a:r>
          </a:p>
          <a:p>
            <a:pPr lvl="1"/>
            <a:r>
              <a:rPr lang="fi-FI" dirty="0" smtClean="0"/>
              <a:t>Toimintasuunnitelma, konkreettisia toimenpiteitä</a:t>
            </a:r>
          </a:p>
          <a:p>
            <a:pPr lvl="1"/>
            <a:r>
              <a:rPr lang="fi-FI" dirty="0" smtClean="0"/>
              <a:t>www.kaivos2030.fi</a:t>
            </a:r>
          </a:p>
          <a:p>
            <a:pPr lvl="1"/>
            <a:endParaRPr lang="fi-FI" dirty="0" smtClean="0"/>
          </a:p>
          <a:p>
            <a:pPr lvl="1" indent="-717550">
              <a:buNone/>
            </a:pPr>
            <a:r>
              <a:rPr lang="fi-FI" dirty="0" smtClean="0"/>
              <a:t>Yhteiskuntavastuu</a:t>
            </a:r>
          </a:p>
          <a:p>
            <a:pPr lvl="1" indent="-174625"/>
            <a:r>
              <a:rPr lang="fi-FI" dirty="0" smtClean="0"/>
              <a:t>Periaatepäätös 20.11.2012</a:t>
            </a:r>
          </a:p>
          <a:p>
            <a:pPr lvl="1" indent="-174625"/>
            <a:r>
              <a:rPr lang="fi-FI" dirty="0" smtClean="0"/>
              <a:t>Kaivosteollisuus pilottina</a:t>
            </a:r>
          </a:p>
          <a:p>
            <a:pPr lvl="1"/>
            <a:endParaRPr lang="fi-FI" dirty="0" smtClean="0"/>
          </a:p>
          <a:p>
            <a:pPr lvl="1" indent="-717550">
              <a:buNone/>
            </a:pPr>
            <a:endParaRPr lang="fi-FI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TEMissä</a:t>
            </a:r>
            <a:r>
              <a:rPr lang="fi-FI" dirty="0" smtClean="0"/>
              <a:t> tapahtuu 3/3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42925" indent="-542925">
              <a:buNone/>
            </a:pPr>
            <a:r>
              <a:rPr lang="fi-FI" dirty="0" smtClean="0"/>
              <a:t>Kaivoslain seuranta</a:t>
            </a:r>
          </a:p>
          <a:p>
            <a:pPr marL="542925" indent="-180975"/>
            <a:r>
              <a:rPr lang="fi-FI" dirty="0" err="1" smtClean="0"/>
              <a:t>Tukesin</a:t>
            </a:r>
            <a:r>
              <a:rPr lang="fi-FI" dirty="0" smtClean="0"/>
              <a:t> luparuuhka … uuden lain soveltaminen lupakäsittelyssä vielä alkumetreillä … vähän kokemusta</a:t>
            </a:r>
          </a:p>
          <a:p>
            <a:pPr marL="542925" indent="-180975"/>
            <a:r>
              <a:rPr lang="fi-FI" dirty="0" smtClean="0"/>
              <a:t>Uuden lain mukainen tiedotus … uutisointi ja huomio</a:t>
            </a:r>
          </a:p>
          <a:p>
            <a:pPr marL="542925" indent="-180975"/>
            <a:r>
              <a:rPr lang="fi-FI" dirty="0" smtClean="0"/>
              <a:t>Muuttuneen valitusprosessin viemä aika?</a:t>
            </a:r>
          </a:p>
          <a:p>
            <a:pPr marL="542925" indent="-180975"/>
            <a:r>
              <a:rPr lang="fi-FI" dirty="0" smtClean="0"/>
              <a:t>Havaintoja:</a:t>
            </a:r>
          </a:p>
          <a:p>
            <a:pPr marL="995362" lvl="1" indent="-180975"/>
            <a:r>
              <a:rPr lang="fi-FI" dirty="0" smtClean="0"/>
              <a:t>Varauksista valitetaan</a:t>
            </a:r>
          </a:p>
          <a:p>
            <a:pPr marL="995362" lvl="1" indent="-180975"/>
            <a:r>
              <a:rPr lang="fi-FI" dirty="0" smtClean="0"/>
              <a:t>Varaukset uutisoidaan ”kaivoshankkeina”</a:t>
            </a:r>
          </a:p>
          <a:p>
            <a:pPr marL="995362" lvl="1" indent="-180975"/>
            <a:r>
              <a:rPr lang="fi-FI" dirty="0" smtClean="0"/>
              <a:t>Uuden ja vanhan lain soveltaminen ”sekoittaa” ihmisiä</a:t>
            </a:r>
          </a:p>
          <a:p>
            <a:pPr marL="995362" lvl="1" indent="-180975"/>
            <a:r>
              <a:rPr lang="fi-FI" dirty="0" smtClean="0"/>
              <a:t>Laissa on paljon juuri niitä elementtejä joita julkisessa keskustelussa peräänkuulutetaan</a:t>
            </a:r>
          </a:p>
          <a:p>
            <a:pPr marL="995362" lvl="1" indent="-180975"/>
            <a:endParaRPr lang="fi-FI" dirty="0" smtClean="0"/>
          </a:p>
          <a:p>
            <a:pPr marL="995362" lvl="1" indent="-180975"/>
            <a:endParaRPr lang="fi-FI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letusrakenne">
  <a:themeElements>
    <a:clrScheme name="Oletusrakenne 1">
      <a:dk1>
        <a:srgbClr val="000000"/>
      </a:dk1>
      <a:lt1>
        <a:srgbClr val="FFFFFF"/>
      </a:lt1>
      <a:dk2>
        <a:srgbClr val="00549F"/>
      </a:dk2>
      <a:lt2>
        <a:srgbClr val="808080"/>
      </a:lt2>
      <a:accent1>
        <a:srgbClr val="009FDA"/>
      </a:accent1>
      <a:accent2>
        <a:srgbClr val="00B299"/>
      </a:accent2>
      <a:accent3>
        <a:srgbClr val="FFFFFF"/>
      </a:accent3>
      <a:accent4>
        <a:srgbClr val="000000"/>
      </a:accent4>
      <a:accent5>
        <a:srgbClr val="AACDEA"/>
      </a:accent5>
      <a:accent6>
        <a:srgbClr val="00A18A"/>
      </a:accent6>
      <a:hlink>
        <a:srgbClr val="92D401"/>
      </a:hlink>
      <a:folHlink>
        <a:srgbClr val="00A551"/>
      </a:folHlink>
    </a:clrScheme>
    <a:fontScheme name="Oletusrakenn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letusrakenne 1">
        <a:dk1>
          <a:srgbClr val="000000"/>
        </a:dk1>
        <a:lt1>
          <a:srgbClr val="FFFFFF"/>
        </a:lt1>
        <a:dk2>
          <a:srgbClr val="00549F"/>
        </a:dk2>
        <a:lt2>
          <a:srgbClr val="808080"/>
        </a:lt2>
        <a:accent1>
          <a:srgbClr val="009FDA"/>
        </a:accent1>
        <a:accent2>
          <a:srgbClr val="00B299"/>
        </a:accent2>
        <a:accent3>
          <a:srgbClr val="FFFFFF"/>
        </a:accent3>
        <a:accent4>
          <a:srgbClr val="000000"/>
        </a:accent4>
        <a:accent5>
          <a:srgbClr val="AACDEA"/>
        </a:accent5>
        <a:accent6>
          <a:srgbClr val="00A18A"/>
        </a:accent6>
        <a:hlink>
          <a:srgbClr val="92D401"/>
        </a:hlink>
        <a:folHlink>
          <a:srgbClr val="00A55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743</TotalTime>
  <Words>174</Words>
  <Application>Microsoft Office PowerPoint</Application>
  <PresentationFormat>Näytössä katseltava diaesitys (4:3)</PresentationFormat>
  <Paragraphs>60</Paragraphs>
  <Slides>6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Oletusrakenne</vt:lpstr>
      <vt:lpstr>Työ- ja elinkeinoministeriön katsaus</vt:lpstr>
      <vt:lpstr>Dia 2</vt:lpstr>
      <vt:lpstr>Kulunut vuosi</vt:lpstr>
      <vt:lpstr>TEMissä tapahtuu 1/3</vt:lpstr>
      <vt:lpstr>TEMissä tapahtuu 2/3 </vt:lpstr>
      <vt:lpstr>TEMissä tapahtuu 3/3</vt:lpstr>
    </vt:vector>
  </TitlesOfParts>
  <Company>Työ- ja elinkeinoministeriö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mallipohja</dc:title>
  <dc:creator>Pixelpress Oy / Juha Vilkki</dc:creator>
  <cp:lastModifiedBy>Raimo</cp:lastModifiedBy>
  <cp:revision>88</cp:revision>
  <dcterms:created xsi:type="dcterms:W3CDTF">2007-12-11T07:21:35Z</dcterms:created>
  <dcterms:modified xsi:type="dcterms:W3CDTF">2013-02-09T10:48:49Z</dcterms:modified>
</cp:coreProperties>
</file>